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9" r:id="rId2"/>
    <p:sldId id="330" r:id="rId3"/>
    <p:sldId id="296" r:id="rId4"/>
    <p:sldId id="297" r:id="rId5"/>
    <p:sldId id="298" r:id="rId6"/>
    <p:sldId id="299" r:id="rId7"/>
    <p:sldId id="300" r:id="rId8"/>
    <p:sldId id="327" r:id="rId9"/>
    <p:sldId id="302" r:id="rId10"/>
    <p:sldId id="303" r:id="rId11"/>
    <p:sldId id="304" r:id="rId12"/>
    <p:sldId id="307" r:id="rId13"/>
    <p:sldId id="309" r:id="rId14"/>
    <p:sldId id="310" r:id="rId15"/>
    <p:sldId id="305" r:id="rId16"/>
    <p:sldId id="311" r:id="rId17"/>
    <p:sldId id="313" r:id="rId18"/>
    <p:sldId id="314" r:id="rId19"/>
    <p:sldId id="315" r:id="rId20"/>
    <p:sldId id="316" r:id="rId21"/>
    <p:sldId id="319" r:id="rId22"/>
    <p:sldId id="326" r:id="rId23"/>
    <p:sldId id="317" r:id="rId24"/>
    <p:sldId id="318" r:id="rId25"/>
    <p:sldId id="320" r:id="rId26"/>
    <p:sldId id="329" r:id="rId27"/>
    <p:sldId id="328" r:id="rId28"/>
    <p:sldId id="323" r:id="rId29"/>
    <p:sldId id="324" r:id="rId30"/>
    <p:sldId id="325" r:id="rId31"/>
    <p:sldId id="270" r:id="rId32"/>
  </p:sldIdLst>
  <p:sldSz cx="12192000" cy="6858000"/>
  <p:notesSz cx="6858000" cy="9144000"/>
  <p:embeddedFontLst>
    <p:embeddedFont>
      <p:font typeface="Noto Sans KR Black" panose="020B0A00000000000000" pitchFamily="34" charset="-127"/>
      <p:bold r:id="rId34"/>
    </p:embeddedFont>
    <p:embeddedFont>
      <p:font typeface="Noto Sans KR Bold" panose="020B0600000101010101" charset="-127"/>
      <p:bold r:id="rId35"/>
    </p:embeddedFont>
    <p:embeddedFont>
      <p:font typeface="Noto Sans KR Regular" panose="020B0600000101010101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나눔스퀘어 Bold" panose="020B0600000101010101" pitchFamily="50" charset="-127"/>
      <p:bold r:id="rId39"/>
    </p:embeddedFont>
    <p:embeddedFont>
      <p:font typeface="나눔스퀘어 ExtraBold" panose="020B0600000101010101" pitchFamily="50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B8E1"/>
    <a:srgbClr val="575757"/>
    <a:srgbClr val="0170BF"/>
    <a:srgbClr val="595959"/>
    <a:srgbClr val="7F7F7F"/>
    <a:srgbClr val="EEEEEE"/>
    <a:srgbClr val="AEAEAE"/>
    <a:srgbClr val="626262"/>
    <a:srgbClr val="D9D9D9"/>
    <a:srgbClr val="444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6513" autoAdjust="0"/>
  </p:normalViewPr>
  <p:slideViewPr>
    <p:cSldViewPr snapToGrid="0" showGuides="1">
      <p:cViewPr varScale="1">
        <p:scale>
          <a:sx n="103" d="100"/>
          <a:sy n="103" d="100"/>
        </p:scale>
        <p:origin x="132" y="3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2FE8-599D-476F-97F0-54E86C1ABD17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0DC3D-E6DE-4F8D-9447-C6712C77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0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2022-02-17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1720610" y="1919160"/>
            <a:ext cx="8750779" cy="243700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Hands-On Machin Learning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With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Scikit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-Learn,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Keras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&amp;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TensorFlow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53" name="그래픽 15">
            <a:extLst>
              <a:ext uri="{FF2B5EF4-FFF2-40B4-BE49-F238E27FC236}">
                <a16:creationId xmlns:a16="http://schemas.microsoft.com/office/drawing/2014/main" id="{5CA22D19-DAD6-45B2-8BA9-02133E870DCB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BFA21C1-E16D-4766-A07D-CA22B692993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D41EB474-08BB-4648-A467-D9DB06F8A98B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4F8002E-ECA0-48B5-A00A-33563A414C3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D4A110A-A151-4CF7-B8C2-C4456AF8874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EAD22CD-8656-4640-8575-B5ADF88F263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C710936-7E22-4961-BB2D-8354EAC2D79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E8B1AA5-D668-4978-91E6-659AE8016D22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8EF0CE58-6B09-4FE3-90D6-909F7088A42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A23B0C1-BB8E-47D2-94B2-4050C4161577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B0D0945-A092-4E34-B6E6-262F7593692A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성능 측정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교차 검증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67" y="2735583"/>
            <a:ext cx="7152464" cy="13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성능 측정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오차 행렬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38195" y="2469928"/>
            <a:ext cx="5915609" cy="190865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오차 행렬</a:t>
            </a:r>
            <a:endParaRPr lang="en-US" altLang="ko-KR" sz="2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클래스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샘플이 클래스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분류된 횟수를 세는 방법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오차 행렬을 만들려면 실제 타깃과 비교할 수 있도록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먼저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예측값을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만들어야 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20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58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성능 측정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오차 행렬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376362"/>
            <a:ext cx="80486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2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성능 측정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오차 행렬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044630" y="1147247"/>
            <a:ext cx="0" cy="4554022"/>
          </a:xfrm>
          <a:prstGeom prst="line">
            <a:avLst/>
          </a:prstGeom>
          <a:ln w="317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4034" y="1791478"/>
            <a:ext cx="4640596" cy="242162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정밀도 </a:t>
            </a:r>
            <a:r>
              <a:rPr lang="en-US" altLang="ko-KR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(Precision)</a:t>
            </a: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양성으로 예측된 것 중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얼마나 많은 샘플이 진짜 양성인지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양성으로 예측된 것을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제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외한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다른 모든 양성 샘플을 무시하기 때문에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정밀도 하나만으로는 성능을 평가할 수 없다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8215" y="1791478"/>
            <a:ext cx="4157012" cy="203689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재현율</a:t>
            </a: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(Recall, TPR)</a:t>
            </a: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 양성 샘플 중에서 얼마나 많은 샘플이 진짜 양성 인지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정밀도와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재현율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모두를 이용하여 사용하는 것이 일반적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18" y="4650894"/>
            <a:ext cx="3257544" cy="10484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50" y="4572734"/>
            <a:ext cx="3053941" cy="11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2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성능 측정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오차 행렬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4513" y="1617011"/>
            <a:ext cx="7571201" cy="289610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en-US" altLang="ko-KR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F1 score</a:t>
            </a:r>
          </a:p>
          <a:p>
            <a:pPr marL="171450" indent="-17145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정밀도와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재현율의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조화 평균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정밀도와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재현율을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같이 고려하므로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불균형한 이진 분류 데이터셋에는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정확도 보다 더 나은 지표가 될 수 있다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95" y="4263439"/>
            <a:ext cx="4928637" cy="12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9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성능 측정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오차 행렬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95" y="2164121"/>
            <a:ext cx="6745808" cy="25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성능 측정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오차 행렬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075" y="1947656"/>
            <a:ext cx="5294372" cy="33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성능 측정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오차 행렬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709" y="739457"/>
            <a:ext cx="5217700" cy="52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성능 측정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오차 행렬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4513" y="1617011"/>
            <a:ext cx="7571201" cy="240879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en-US" altLang="ko-KR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ROC </a:t>
            </a: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곡선</a:t>
            </a:r>
            <a:endParaRPr lang="en-US" altLang="ko-KR" sz="2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진짜 양성 비율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(TPR)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대한 거짓 양성 비율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(FPR)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나타내는 곡선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FPR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작고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TPR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높을수록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즉 왼쪽 위에 가까울 수록 이상적이다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86" y="3856531"/>
            <a:ext cx="2957407" cy="95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6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성능 측정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오차 행렬</a:t>
            </a: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1409700"/>
            <a:ext cx="5410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0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85292" y="11831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2DA-11C6-42DC-A379-528D285F815F}"/>
              </a:ext>
            </a:extLst>
          </p:cNvPr>
          <p:cNvSpPr txBox="1"/>
          <p:nvPr/>
        </p:nvSpPr>
        <p:spPr>
          <a:xfrm>
            <a:off x="622973" y="1021602"/>
            <a:ext cx="216634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Hands-On Machine Learning 3</a:t>
            </a:r>
            <a:r>
              <a:rPr lang="ko-KR" altLang="en-US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480000" y="1260000"/>
            <a:ext cx="3667158" cy="707886"/>
            <a:chOff x="6133506" y="362176"/>
            <a:chExt cx="3667158" cy="7078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62DE98-8D87-4402-A68D-4C31CB7FDDE6}"/>
                </a:ext>
              </a:extLst>
            </p:cNvPr>
            <p:cNvSpPr txBox="1"/>
            <p:nvPr/>
          </p:nvSpPr>
          <p:spPr>
            <a:xfrm>
              <a:off x="6133506" y="362176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E9BDF5-C3CE-4DE3-906D-B0EA56CAEABE}"/>
                </a:ext>
              </a:extLst>
            </p:cNvPr>
            <p:cNvSpPr txBox="1"/>
            <p:nvPr/>
          </p:nvSpPr>
          <p:spPr>
            <a:xfrm>
              <a:off x="6932571" y="485286"/>
              <a:ext cx="2868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MNIST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데이터베이스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480000" y="3060000"/>
            <a:ext cx="2203167" cy="707886"/>
            <a:chOff x="6136328" y="3043535"/>
            <a:chExt cx="2203167" cy="70788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304353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3166645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성능 측정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480000" y="2160000"/>
            <a:ext cx="3121688" cy="707886"/>
            <a:chOff x="6133506" y="1373512"/>
            <a:chExt cx="3121688" cy="7078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C54CB8-D00A-4BE4-B0BF-F9E5A0D3F8E9}"/>
                </a:ext>
              </a:extLst>
            </p:cNvPr>
            <p:cNvSpPr txBox="1"/>
            <p:nvPr/>
          </p:nvSpPr>
          <p:spPr>
            <a:xfrm>
              <a:off x="6133506" y="1373512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C09752-FE32-4093-B772-3FFAD4B91079}"/>
                </a:ext>
              </a:extLst>
            </p:cNvPr>
            <p:cNvSpPr txBox="1"/>
            <p:nvPr/>
          </p:nvSpPr>
          <p:spPr>
            <a:xfrm>
              <a:off x="6952961" y="1496622"/>
              <a:ext cx="2302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이진 분류기 훈련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480000" y="3960000"/>
            <a:ext cx="2203167" cy="707886"/>
            <a:chOff x="6136328" y="4037260"/>
            <a:chExt cx="2203167" cy="70788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4037260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4160370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다중 분류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480000" y="4860000"/>
            <a:ext cx="3121688" cy="707886"/>
            <a:chOff x="6136328" y="4037260"/>
            <a:chExt cx="3121688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4037260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4160370"/>
              <a:ext cx="2302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다중 레이블 분류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10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다중 분류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03109" y="1606462"/>
            <a:ext cx="7848601" cy="388355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171450" indent="-17145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이진 분류는 타깃의 값이 어떤 기준에 대하여 참인지 거짓 인지만 분류했다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marL="171450" indent="-17145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다중 분류는 타깃이 가질 수 있는 레이블의 종류가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 이상인 경우로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하나의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분류기가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여러 개의 클래스를 직접 처리할 수 있는 경우도 있으며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</a:p>
          <a:p>
            <a:pPr marL="171450" indent="-17145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여러 개의 이진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분류기를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묶어서 사용하는데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n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개의 클래스에 대해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개의 이진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분류기를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사용하여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가장 높은 클래스를 선택하는 </a:t>
            </a:r>
            <a:r>
              <a:rPr lang="en-US" altLang="ko-KR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OvR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혹은 </a:t>
            </a:r>
            <a:r>
              <a:rPr lang="en-US" altLang="ko-KR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OvA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클래스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B, B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C, C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 …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 같이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각 조합 마다 이진 분류를 훈련시키는 </a:t>
            </a:r>
            <a:r>
              <a:rPr lang="en-US" altLang="ko-KR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OvO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전략이 있다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86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다중 분류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66854" y="1233548"/>
            <a:ext cx="955120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OvR</a:t>
            </a: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알고리즘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80" y="1409439"/>
            <a:ext cx="4029637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8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다중 분류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66854" y="1233548"/>
            <a:ext cx="955120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OvR</a:t>
            </a: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알고리즘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451" y="2670220"/>
            <a:ext cx="6609620" cy="1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다중 분류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1363181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SVC – </a:t>
            </a:r>
            <a:r>
              <a:rPr lang="en-US" altLang="ko-KR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OvO</a:t>
            </a: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알고리즘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573" y="2598186"/>
            <a:ext cx="5103242" cy="18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0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다중 분류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465" y="1650543"/>
            <a:ext cx="6332355" cy="360343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66854" y="1233548"/>
            <a:ext cx="1363181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SVC – </a:t>
            </a:r>
            <a:r>
              <a:rPr lang="en-US" altLang="ko-KR" sz="1200" b="1" spc="-8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OvO</a:t>
            </a: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21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다중 분류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60" y="2004813"/>
            <a:ext cx="4696480" cy="28483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66854" y="1233548"/>
            <a:ext cx="966341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200" b="1" spc="-8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SGD </a:t>
            </a:r>
            <a:r>
              <a:rPr lang="ko-KR" altLang="en-US" sz="1200" b="1" spc="-8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알고리즘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771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다중 분류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66854" y="1233548"/>
            <a:ext cx="966341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200" b="1" spc="-8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SGD 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알고리즘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133" y="2825609"/>
            <a:ext cx="7387731" cy="105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3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에러 분석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68" y="2024296"/>
            <a:ext cx="6290863" cy="27256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66854" y="1233548"/>
            <a:ext cx="966341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200" b="1" spc="-8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SGD </a:t>
            </a:r>
            <a:r>
              <a:rPr lang="ko-KR" altLang="en-US" sz="1200" b="1" spc="-8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알고리즘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386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다중 레이블 분류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685681"/>
            <a:ext cx="5696745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다중 레이블 분류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40" y="1543374"/>
            <a:ext cx="4638308" cy="384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74999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MNIST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7645" y="1777431"/>
            <a:ext cx="6372808" cy="329365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MNIST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데이터베이스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미국 고등학생과 인구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조사국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직원들로부터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취합한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손으로 쓴 숫자들로 이루어진 대형 데이터베이스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각 이미지에는 어떤 숫자를 나타내는지 레이블 되어있다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분류 알고리즘의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‘Hello World’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새로운 분류 알고리즘이 나올 때 마다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MNIST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얼마나 잘 작동하는지 확인함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44" y="1922655"/>
            <a:ext cx="3124898" cy="31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다중 레이블 분류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2" descr="data:image/png;base64,iVBORw0KGgoAAAANSUhEUgAAAjgAAAGoCAYAAABL+58oAAAABHNCSVQICAgIfAhkiAAAAAlwSFlzAAALEgAACxIB0t1+/AAAADh0RVh0U29mdHdhcmUAbWF0cGxvdGxpYiB2ZXJzaW9uMy4yLjIsIGh0dHA6Ly9tYXRwbG90bGliLm9yZy+WH4yJAAAgAElEQVR4nOzdd3hUZd7G8e8z6T0EkCpNAVEQFAEFC+CyVhDEFVARFcWGiq5dFMWGvmvbtawFu65lhRXLArKKilIEAgoqSJdeQnqdmef9YyYQYiCZZJIzmdyf6+LKzDlnZm4YkvnlqcZai4iIiEg4cTkdQERERCTYVOCIiIhI2FGBIyIiImFHBY6IiIiEHRU4IiIiEnZU4IiIiEjYUYEjIiIiYafOCxxjzHhjzGJjTJEx5vVKrr3ZGLPdGJNtjHnVGBNTRzFFRESkHnOiBWcr8BDw6qEuMsacAdwJnA60BToAD9R6OhEREan36rzAsdZOs9b+B9hTyaVjgKnW2pXW2r3Ag8BltZ1PRERE6r9IpwMcwjHAx2XuLweaGWMaW2sPKI6MMeOAcQCxsbE927RpU3cp5ZC8Xi8ul4Z6hQq9H6FF70doqe/vhwXK775UfjMma8Fr9x8v8VrcXjCA2wtefLcL3ZbICv4pyj9fkQciDHhqYden4u1rdltrm1b38aFc4CQCWWXul95Oolzrj7X2JeAlgM6dO9tVq1bVSUCp3Ny5c+nfv7/TMcRP70do0fsRWgJ5PzxeS0ZeMW6vF68Fr9f6iwfr/wPFbi+Z+cW4XAav3X/e4782u7CEzXsL2J1bRGJM5L7Hea2vAil7P6ughM0ZBTROjGbeb7vJKXKTGBNJhMvg8Vpyi9zV+jtH+f+Ul1StZ/MxBlzGYPB9xYDLgMH4vhpDbpGbTs0SaRQfTfOUWCKMwbqL+erNJ2jd7UT+fNa53PSnThtrECOkC5xcILnM/dLbOQ5kERGRQ7DWUuzxlvmQ9321Xv+HurVk5hfj8fqKA6+1FJZ42J1bRFSEa9/j9rdC+J7D91lv/V99r5Nd6Ca7oIS4qAhfMUC517Tg9lhWbM2iZUosbq+l2O1lyca9tGuSgPVfW/p8pa+RkVHAP1fP3/daP27O5LCkWCJdBo+1uD2WLZkF+4oKpx2sqEmKifQVGS6zr9AwxldcuIxhd24RKXFRtG0cD0BekYcmSdH0bNOI/GIPLVLjaBQfhcdraZESh8vgL1L8z1dasPifOyEmkkbx0TRJjMYYU62/yy+//MLIkWP48ccfOb/fMdx4ekduqt4/yz6hXOCsBLoDH/jvdwd2lO+eEhGp74rcHvKKPPt/+/fubwmw1nc+q6AEjxcy8orIKihh9Y5cUuKi/Nfv/3Avcnv5eWs2rRrFVdgSUPqhvjunmB05hTRLjt33Ie+t4IO/tMXh1+05NE+O3X9NmZYKr9eSU80WhLq2bnfeoS/IyDjg7qaM/D9cUra4cRlonhzrKyBc5YsAw8Y9eRx5WBIpcZEHnIvwFx978oppkhBNi9TYfc9j9hUT/pYQfyFR7PGSFBvJYUmxJERH7CtEIlyGSJeLCJchuqJ+pRBmreW1117jhhtuICEhgc8//5yzzjorKM9d5wWOMSbS/7oRQIQxJhZwW2vLf3e8CbxujHkH38yricDrdZlVRMKP12txe30f2vnFbnIK3bi9XgqKvezOKyLSZfZ9gB/wG77/g7+06ABLdoGb7MISoiNduD2WHTmFZBe4iYl0sWh9BoenxeHxv973a/fQoUkCOYVutmQWEB8dQbHbg3vmZ47+e2zc88cP8IPZnl1Y6TUxka5yH877WxIy8opJjo2kZWocES5DhMuwM7uIJknRNEuKxffLv+8xpd0bxuC/X3rb92G/O7eIpkkxpCVE/6EYKL3t8bcSdWiaSKTL17JggKZJMWW6TkpbOOCnH3+kR/fuBxwHaJIUQ4Tx5Y2MMCTHRhEfHVHt1grZb+7cuYwdO5aBAwfy9ttv06JFi6A9txMtOBOBSWXuXwI8YIx5FfgZONpau8laO9MY8zjwFRAHfFTucSISJorcHrZmFpJX5N7XKlDajbEntwhrweNvSfB4LVv2FgDw45YsmiTG7CtatmcXsC2rkHW78jg8LQ6vvzvEYy27corq/O/187bsA+7/un1/D3t+secP1zdOiN73AV36G37pb/ObMvLpfngq8VER7Mgu5KgWvlESRx6WtO8DPcLlu97jH/HZPCXW9+Hvb1mAA1sYit1eGiVEExvpwuU6sCtj31d/YQGQHBtFTJSrTAvDgdcmxkTW6w99z5YI+h7ZxOkYDUJWVhYpKSn079+f6dOnM3jwYCIiIoL6GnVe4Fhr7wfuP8jpxHLXPgk8WcuRRKQMr9eybncu63bl4fYXEx5rcRko8fjGMqzcmkXL1LgDuyu8+7s4vv1t177zHu/+boxVO3JIion0Dbr0Fx4VfdAHw+8ZBQc9FxXhKwYijCGv2EOHpglEuVxszSygTeN40hKigTItCOz/EC9tYSj98N+ZU0jL1DiaJMYQ6TLkFLpplhJL44RovNbSulE8ka79v/03TYwhMsJFk8Ro5n83j4H9T/MXJvW3MBCpKq/Xy5NPPsnDDz/M999/T5cuXRg6dGitvFYoj8ERkXKstZR4bJnCYX9hkZFfTInHi9tjyS4oIafIzW87coiNimDz3gK2ZBawfmsBr69f5LumsIRdOUUUu70HtI4Eq+DYeZAWk8rGanRtlUyEv6vB14oBa3bmctIRjYlwuYgwEOFysT27gOMOb0ResZvOzZL2dXm4vZZmybG0So0lJjJi33GXMSTERBAfHTo/9qIjDJER9WvMhEh17dy5kzFjxjBz5kzOP/98mjdvXquvFzrf6SJhbP3uPDLyiijxWHb4xzF4/bMyvNaycU8+kREudmQVsje/mJ+2ZNG6URxFbi8/bs6iWXIMBcUesgtrPpBzTeauKl97UofGNE2KYVtWAce0TCEuOsI/RsXXktMmLd7fslFuzIW/OGnXJIGIMl0kES5DTKSL5NgoXK79rSj1cXCkiFTdnDlzGD16NHv37uWFF17g6quvrvVWSxU4IkHg8Vo2ZeQzf+0eft2eTWxUBJn5xfywYS/rK5u1cRDbsvYP6NyRfWBrSHSka19hUDojIzO/hNgoF+2bJBIV4Ruz0btdGpn5JRzXNpXCYg95u7dy6gldSY2LIjLC0DjBN0iztNBwuXzPFRelAZQiEjwzZsygUaNGzJ49m27dutXJa6rAEalAVn4Ju3KL+Gb1LjZl5BMT6aLY42VbZiFZBSXMX7eHNmnxuD1etmZVPrMEfLNLurdOJTLCsHZXLid2aLyvsIiMMGzNLOT4No1we7209E//PCw5liiXi9R436yNqEiXf42L6hUfc+fupn/3ltV6rIhIIDZs2EBWVhbdu3fn8ccfx+PxkJCQUGevrwJHGqyCYt8iY+t257FiSxY7sgv5/Kft7M6t2mybitbHaJkSS6Hbyykdm9C9dSoRLkNqfBR/Pro5cdHBnSEgIhKqPvroI8aOHUuHDh1YsmQJsbGxdZ5BBY6EHbfHy46cIhas3YMFdmQX8v3a3aQlxPDtb7vIzC+p8nO1bhRHYYmHs7u1oE1aPDFREbRIjiUlPoq4qAgaJUQT6TLERkaQEl/RguciIg1HQUEBN998My+++CK9e/fmX//6l2Pd3SpwJOR5/eNbitxedmQX4rGWEreXzXsLMAa27C3gt525LN20l5wAB+Ea41vArUVKLF1bpXDGMc05LCmG3u3TiI1Si4uISFVt27aNP//5z6xYsYLbb7+dBx98kOjoaMfyqMCRkLFpTz7vLPTtrTZ/3R7yitys3VW9AboAbdLiiY50cULbRlgL8TER9G6XRmJsJB0PS6JxYjRRmqIrIhIUhx12GF26dOFvf/sbZ5xxhtNxVOBI3bHWsj27kFkrtrNyazaFbi+rt+ewakfOvpaUQ2mTFk9CTCSbM/Lp0yGNSJeLzZn59G7XmEK3h8MbxdOrXSPaN0mgcWJM3fylREQasKysLO68804mTZpE8+bN+eCDDyp/UB1RgSO1Jq/IzfurivnX74uZ/fOOQxYwpeeSYyNpnBjDpSe1xQAtU+Po06ExybH1ewl4EZFws2jRIkaOHMmmTZsYMGAAF154odORDqACR4Jq3a5cHvz0Z75aVXYxuR1/uC4tIZqzujanx+GptGuSQMvUOJolxWhVVxGREOf1enniiSe4++67adWqFd9++y0nnXSS07H+QAWOVEt2YQlfr9rFvxZtYu2u3D8sRFdWq9Q4rhtwBEe3SKZLi2QN3hURqcceffRRJk6cyAUXXMDLL79Mamqq05EqpAJHDqmwxEP6pkymLd3M8s2ZFJZ4K1z/pbxzurXgsQuOZfH8efTv37/2g4qISK0qKSkhKiqKa6+9llatWjFmzJiQHjqgAkf+oMjt4cWv1zFj+VbW7Mw95LVJsZGccUxzzj+uFce3bURMpCuk/8OLiEhgSkpKuO+++5g7dy7ffPMNaWlpXHbZZU7HqpQKnAbOWsuanbm8vWAjc1fvYuOeiltnurRIJikmkqHHtaJLiyQ6NksiMUb/fUREwtn69eu56KKLWLBgAePGjcPtdhMVVT8WNdUnVAP10+Ys/vHlb3y9ehdFbm+F1zRJjOGlS3ty3OGpapUREWlgPvzwQ6666iqstXzwwQf85S9/cTpSQFTghDlrLat35PLN6l0s35zJpz9uO+i1J3ZI45xuLRjcvSWp8c6tPikiIs4qLi7mvvvu46ijjuJf//oX7du3dzpSwFTghCFrLe/98DsfLv6dpZsyD3ntqN6Hc/+QY4iJ1MwmEZGG7pdffqFNmzYkJCQwe/ZsmjdvXm+6pMpTgRMmrLU88MnPvP79hgrPd2uVQuPEaJonx3J820ac1bU5SbH18z+tiIgEl7WWl19+mQkTJnD11Vfz1FNPcfjhhzsdq0ZU4NRjhSUevluzm9e+28C8Nbv/cL5n20Y8NvxYjmiaoDE0IiJSoczMTMaNG8eHH37IoEGDuOOOO5yOFBQqcOqhfy/ZzFNfrGZLZsEfzp3SsQkPD+1Gm8bxDiQTEZH6JD09nfPPP5/Nmzfz2GOPceutt+JyhceK8ipw6olV23N48NOfK2ypaRQfxbX9j2BI91Y0T4l1IJ2IiNRHKSkppKam8t5779GnTx+n4wSVCpwQtyuniJveS+f7tXv+cG7OLady5GFJDqQSEZH6avv27UydOpW7776bDh06sHTp0rAcxqACJ0Ttzi3i3L/PY3t24b5jcVERjDu1Axef2IbDktRSIyIigZk9ezajR48mJyeHYcOGcfTRR4dlcQMqcEJOkdvD/TNW8q9Fvx9w/NHzuzGqdxuHUomISH1WUlLCxIkTefzxxznmmGP48ssvOfroo52OVatU4ISI5b9nMnrqQrIL3QccH358a6YM70ZURHgM+hIRkbp3wQUXMGPGDK655hqefPJJ4uLinI5U61TgOOzDxb/z2MxV7M4tOuD4sONa8eDQrtrvSUREqs1aizGGG264gdGjR3PBBRc4HanO6NPTIdZaHpu5in9+vXbfsSaJ0ZzVtQUPDDkGlys8+0RFRKT25efnM2HCBFq1asWkSZP405/+5HSkOqcCxwGb9uRz6v99dcCx7+8cSMvU8G8yFBGR2rVixQpGjBjBL7/8wt133+10HMeowKljG/fkcdr/zd13v01aPHNuOY3oSI2xERGR6rPW8tJLLzFhwgRSUlKYNWsWgwYNcjqWY1Tg1KElG/cy/IXv991/7fJeDOh8mIOJREQkXPz222+MHz+e008/nTfeeINmzZo5HclRKnDqyHdrdnPxKwv33V9w1+ladVhERGps48aNtG3blk6dOvH999/Ts2fPsNluoSb0L1AHpvz3VxU3IiISVF6vl0cffZQjjzySzz//HIBevXqpuPFTC04tstZy64c/8tHSzfuOzb9roIobERGpkW3btjF69Gj+97//MWLECPr16+d0pJCjAqeWfPrjVsa/m37AsV8fPJPYqAiHEomISDiYNWsWo0ePJjc3l1deeYUrrrgibLdbqAkVOLVg+Avfs2Tj3n33u7VK4T/X9yNCa9uIiEgNbd26lebNm/Pee++F/XYLNaECJ8hu+3D5AcXNigfO0GrEIiJSI+vWrWPlypUMHjyYyy67jIsvvpjo6GinY4U0jUQKokc+/4UPl/jG2wzp3pINU85RcSMiIjXy3nvv0aNHD6677jqKioowxqi4qQIVOEFy/4yVvPTNOgBG9jqcp0b0cDiRiIjUZ3l5eYwdO5ZRo0bRrVs35s2bR0xMjNOx6g01LwTBq/PW8/r3GwDoe0Rjpgw/1tlAIiJSr+Xm5tK7d29+/fVX7rnnHu6//34iI/WRHQj9a9XQjuxCpsz8FYAjD0vknSv7OJxIRETqu8TEREaMGMEpp5zCwIEDnY5TL6mLqobumf4TxW4vR7dIZs4tp2mqnoiIVMvevXsZMWIEixYtAmDSpEkqbmpABU4N3D9jJXN+2Ykx8MxIjbkREZHq+e677+jRowfTpk1jxYoVTscJCypwqunm95ftG3dzw8COdGyW5GwgERGpdzweDw8//DCnnXYakZGRfP/991xxxRVOxwoLKnCq4bcdOUxP3wJAq9Q4bhnUyeFEIiJSH7355ptMnDiRCy+8kPT0dHr16uV0pLChQcYBKizxMOipbwBokRLLvDsGOJxIRETqm8zMTFJTU7n00ktp3LgxgwcP1hjOIFMLToBGvDh/3+33xp2o/5AiIlJlxcXF/PWvf6VLly7s2LGDiIgIhgwZos+SWqAWnADsyS1i+eYsAEb1bkPbxgkOJxIRkfpizZo1jBo1isWLF3P99deTkpLidKSwpgInADe9t2zf7UeGdXUwiYiI1CfvvvsuV199NVFRUUybNo1hw4Y5HSnsqcCpos9/2sa8NbsBeOIv3dWcKCIiVWKt5YMPPqB79+68++67tGnTxulIDYIKnCq6e/pPAAw7rhXDe7Z2OI2IiIS65cuXk5ycTPv27XnrrbeIi4vTdgt1SIOMq+CHDRlk5pcAcNsZnR1OIyIiocxay3PPPUefPn24+eabAUhKSlJxU8f0r12JgmIPl7/2AwDdW6fQMjXO4UQiIhKqMjIyGDt2LP/5z384++yzefnll52O1GCpwKnErf9eTm6RG4C7zu7icBoREQlVP//8M2eeeSbbt2/nySef5KabbsLlUkeJU1TgHEJ+sZvPftwGwKPnd+PEDo0dTiQiIqGqbdu2HHvssUybNo0TTjjB6TgNnkrLQ/j7/9YAkBQbychehzucRkREQs2WLVu46qqryMvLIyEhgU8//VTFTYhQgXMQHq/ln1+vBWDgUYdpWriIiBzgs88+2zf1Oz093ek4Uo4KnIP4eNmWfbcfHKpF/URExKeoqIibb76Zc889l9atW7N06VJOPvlkp2NJOSpwDmLaUl+BM/z41iTHRjmcRkREQsX111/P008/zQ033MCCBQvo3FnLh4QiDTKuQFZ+yb5Vi684uZ2zYUREJCQUFxcTHR3N3XffzeDBgznvvPOcjiSHoAKnAg98snLf7aNbJDuYREREnJabm8v48ePJzMxk+vTpdOjQgQ4dOjgdSyqhLqoKfL16FwC3DOqkwcUiIg3YsmXL6NmzJ2+++SbHHnssXq/X6UhSRSpwyvnn12vZk1cMwOX92jkbRkREHGGt5R//+Ad9+vQhNzeXL7/8ksmTJxMREeF0NKmiOi9wjDFpxpjpxpg8Y8xGY8xFB7kuxhjzT2PMDmNMhjHmE2NMq9rOt3jDXgBaN4ojSYOLRUQapL179/LQQw8xaNAgli9fTv/+/Z2OJAFyogXnOaAYaAZcDLxgjDmmgutuAk4CjgVaAnuBf9RmsGK3lzm/7ADg6RE9avOlREQkBC1ZsgSPx0NaWhoLFy7kk08+oUmTJk7Hkmqo0wLHGJMADAfutdbmWmvnATOA0RVc3h6YZa3dYa0tBN4HKiqEgub9xb/vu31Cu7TafCkREQkhHo+HN954g969e/OPf/h+l27Xrp3GYdZjdd2C0wlwW2tXlzm2nIoLl6lAP2NMS2NMPL7Wnv/WZriZK3z7To3qrW0ZREQais2bN3P66afz+uuvc/HFFzN27FinI0kQ1PU08UQgu9yxLCCpgmt/A34HtgAe4CdgfEVPaowZB4wDaNq0KXPnzg04WKHb8t2afAB6x++u1nPIH+Xm5urfMoTo/Qgtej+c98MPP/DQQw9RXFzMzTffzJAhQ1iyZInTsSQI6rrAyQXKLyyTDORUcO1zQAzQGMgDbsfXgtOn/IXW2peAlwA6d+5sqzMY7K35G4CVHNs6hWFnasntYJk7d64G54UQvR+hRe+H8+Li4jjqqKN466232Lp1q96PMFLXXVSrgUhjTMcyx7oDKyu4tgfwurU2w1pbhG+AcW9jTK2M9po0wxfhrK4tauPpRUQkRKxevZqnn34agD59+rBgwQI6derkcCoJtjotcKy1ecA0YLIxJsEY0w84D3irgst/AC41xqQYY6KA64Ct1trdwc5VUOzZd3tEL42/EREJV2+++SbHH388Dz30ELt3+z5ONJA4PDkxTfw6IA7YCfwLuNZau9IYc4oxJrfMdbcChfjG4uwCzgaG1Uag9N/34rXQoWkCaQnRtfESIiLioJycHEaPHs2YMWPo2bMny5Yt0/TvMFfne1FZazOAoRUc/xbfIOTS+3vwzZyqdf9J9+0cfvKR+s8uIhJuPB4Pp556Kj/++CP3338/EydO1IrEDYA22wQ27y0AoGOziiZziYhIfWStBSAiIoI77riDli1bcuqppzqcSupKg9+LKr/YzYJ1ewD489HNHE4jIiLBsHv3boYMGcIbb7wBwMiRI1XcNDDVKnD8+0m1MsbEBDtQXftxcxZeCx0PS6RZcqzTcUREpIa+/vprunfvzuzZsyksLHQ6jjikSgWOMaa5MeZOY8xcY0w+vkG/m4B8Y8wGY8ybxpizTD0civ783LUA9GzbyOEkIiJSE263m0mTJjFw4EASEhJYsGAB11xzjdOxxCGHHINjjGkNPAhchG8xvvnA3/AVOAVAGr49o/oAnwIbjTH3Wmvfqc3QwfTD+gwAUuM1e0pEpD779ttvmTx5MmPGjOHZZ58lMTGx8gdJ2KpskPEqYDa+WU+zrbWeg13oL4YuBh43xrS01v5f8GLWjrwiNwUlvr/SSK1/IyJSL61fv5727dszYMAAFi5cSO/evZ2OJCGgsi6qftbaYdba/x6quAGw1m621j4GdMC3Q3jIW7tr/7I77ZokOJhEREQCVVhYyA033EDnzp1ZtmwZgIob2eeQLTjW2mWBPqF/W4VV1U5Uhxb5u6cGHnWYw0lERCQQq1atYsSIESxfvpwJEybQpUsXpyNJiGnQ6+BMnbcegMZavVhEpN548803ue6664iNjeXTTz/lnHPOcTqShKDKBhl/GcBzWWvt6TXMU6eSY6PYllVInw6NnY4iIiJVtHbtWnr16sXbb79Nq1atnI4jIaqyFhwXYKv4XPVqirjXa1m1IweAUztqiwYRkVC2ZMkScnNzOe2007jvvvsAtN2CHFJlY3D611GOOpf+eyYAybGRNE2q9+sVioiEJWstTz/9NHfccQfdu3dn0aJFKmykShrsVg2f/bgNgLaNE6iH6xOKiIS9Xbt2MXjwYG655RbOPvtsZs6cqZ/XUmWVjcEJaOMOa+03NYtTd/736w4ABmn/KRGRkLN582b69OnD7t27efbZZ7nuuutU3EhAKhuDM5eqjcEx/uvqRbvhrpwiNu7JBzRFXEQkFLVq1YoLL7yQMWPG0KNHD6fjSD1UWYEzoE5S1LH0TXsBiHQZurZKcTiNiIgAbNq0iWuvvZZnn32W9u3b89RTTzkdSeqxygYZf11XQerSqu2+2VMXansGEZGQMH36dMaOHUtJSQmrVq2iffv2TkeSeq5BDjL+YMnvAHRvrdYbEREnFRYWcv3113P++efToUMH0tPTOfPMM52OJWEgoJWMjTHHAFcCnYHYcqfrxUJ/1lq2ZxUCcFybRg6nERFp2B599FGef/55/vrXv/LII48QHa2V5SU4qlzgGGP6AF8DG4COwI9AI6ANsBlYUwv5gi4zv4QSj2/cdMfDEh1OIyLS8FhryczMpFGjRtx+++2cfPLJDBo0yOlYEmYC6aJ6BJgGHINv1tRYa2074E/4Zk89FPR0tWBNmR3ENeVQRKRuZWdnc/HFF9OvXz/y8/NJSEhQcSO1IpAC51jgbfZPG48AsNZ+ia+4eTS40WrH92v2AHB0i2SHk4iINCyLFy/m+OOP5/333+eiiy4iJkaryEvtCaTAiQbyrLVeIANoUebcKqBrMIPVlvxiNwCdmql7SkSkLni9Xp544gn69u1LcXExX3/9NRMnTtSWC1KrAilw1gCl27b+CFxhjHEZY1zA5cD2YIerDet35wHQu712EBcRqQsej4f333+fc889l2XLlnHyySc7HUkagEBmUX0C9AfexTce5zMgG/AAicCNwQ5XG75f6+uiaplafhKYiIgE09y5czn22GNJS0tj9uzZpKSkaOyj1Jkqt+BYa++31o7z354DnAg8DUwFzrLWPlc7EYPHWktuka+LqnPzJIfTiIiEJ7fbzT333MPAgQOZPHkyAKmpqSpupE4FtA5OWdbadCA9iFlq3Vb/+jcALVLiHEwiIhKeNm7cyEUXXcT333/PFVdcwcMPP+x0JGmgAlkH50SgjbX2gwrO/QXYZK1dGMxwwbZ4QwYAR2r9GxGRoPvmm28477zz8Hg8vPvuu4waNcrpSNKABTLI+FF8a+BUpAv1YJr47txiAA5L0tREEZFg69SpE/369SM9PV3FjTgukAKnO7DgIOcW4VsnJ6RtzSwA4JSOTR1OIiISHn7++WeuvfZaPB4PzZs359NPP+WII45wOpZIQAVO7CGujwASah6nds33z6BqlqwWHBGRmrDW8sorr3DCCSfw0UcfsXbtWqcjiRwgkALnF2DIQc4NwbfYX0jzeH2LMDdOVIEjIlJdWVlZjBo1iquuuoq+ffuyfPlyOnXq5HpDKJgAACAASURBVHQskQMEMovqn8CLxphs4GV8G2y2AsYBY4Hrgh8vuFbtyAGgdSPNoBIRqa7hw4czd+5cHnnkEW6//XatSCwhqcoFjrX2ZWNMZ+Bm4Jayp4CnrLUvBTtcbUmNi3I6gohIveL1evF4PERFRfHoo49SUlJC3759nY4lclABrYNjrb3VGPMCMAhIA3YDc6y162ojXDAVuT37bqfGRzuYRESkftmxYwdjxoyhc+fOPPPMM/Tq1cvpSCKVCnihP2vtWqDejSbbXmaRvwiXVtMUEamKOXPmcMkll5CZmcnQoUOdjiNSZYEMMsYYk2CMudEY829jzJfGmI7+4yONMUfVTsTgKN1ks1e7Rg4nEREJfSUlJdx99938+c9/Ji0tjR9++IFrrrnG6VgiVVblAscYczi+XcT/D+gInAaUbug0ALg16OmCqLQFp2WqBhiLiFRm48aNPPPMM1x55ZUsXryYbt26OR1JJCCBdFE9ARQBnYAtQHGZc18Dk4KYK+i+Xr0LgKTYam+/JSIS9hYsWECfPn048sgj+fnnn2nbtq3TkUSqJZAuqkHAJGvtRnwzp8ragm/KeMgqHVicU+h2OImISOgpKCjgmmuu4aSTTuLjjz8GUHEj9VogzRnRQM5BzqUAIV05bN6bD8BpnbRNg4hIWStXrmTEiBGsXLmS22+/nXPOOcfpSCI1FkgLzo/A8IOcOwtYUvM4tWftzlwAoiICGlctIhLW3nrrLXr16sWuXbuYOXMmjz32GFFRWitM6r9AWnD+D/i3MQbgXf+xo40x5+Fbyfhg2ziEhG3ZvkHGjRO1Bo6ISKmkpCROPvlk3nzzTZo3b+50HJGgqXJzhrV2Gr7tGP4CzPEffhOYAIy31s4Mfrzg8Hot1j9qqONhSYe+WEQkzC1YsIBXX30VgKFDhzJr1iwVNxJ2Auqvsdb+E99g4jOAS/B1TbUO9W0aduYU7bvdNEkbbYpIw+T1ennsscc45ZRTmDJlCkVFvp+N/pZ5kbAS8IAUa22etXaOtfZda+0sa22OMWaYMSZkx+D87h9gHB2p8Tci0jDt2LGDM888kzvvvJOhQ4eyaNEiYmL0C5+Er0rH4BhjkoEzgTb4tmiYYa31+M8NB+4DugEbai9mzZTOoOrULNHhJCIidS8nJ4fjjz+ejIwMXnzxRa666iq12kjYO2SBY4w5Gvgv0Boo/W743j+w+D1gILANGA+8XIs5ayTXv/ZNtGZQiUgDYq3FGENSUhL33Xcf/fr1o2vXrk7HEqkTlX3iPwLEAaOBo4FzgGRgEb7tGSYDR1prn7fWltRm0JrYkumbQXXSEY0dTiIiUjfWr19Pv379mDPHNyfk6quvVnEjDUplXVT9gInW2tJp4b8aY3YDC/GtavxgraYLkl3+QcaNE9TfLCLh74MPPtjXDZWXl+d0HBFHVNaCkwb8VO7Yj/6v/wt+nNpROgYnKkJ9ziISvvLz8xk3bhwjRoygS5cupKenc9555zkdS8QRlRU4hj9uwVB6vzD4cWpHXHQEAMlxWp1TRMLXBx98wCuvvMKdd97Jt99+S/v27Z2OJOKYqqxkPM4Yc26Z+wbfZpvXGmO2lTlurbUhuaP43jzfxueHp8U7nEREJListaxfv54OHTowZswYunXrRs+ePZ2OJeK4qhQ4Vxzk+Nhy9y0QkgXO8s1ZAKSqBUdEwkhmZiZXXnklX3zxBStXrqR169YqbkT8DlngWGvDYl51o/go9uaXkBgbyNZbIiKha/78+YwaNYotW7bw8MMP07JlS6cjiYSUsChgKrM33zeDPTlWLTgiUr9Za5kyZQqnnHIKxhjmzZvH7bffjsvVIH6ci1RZ2H9HlI6/AYjRVg0iUs8ZY1i9ejXDhw8nPT2dPn36OB1JJCRVtpLxMuAB4D/Wlu7HfcjrWwO3A5uttY8HJ2LNbMvaP9lLS5OLSH01a9YsWrZsSbdu3XjxxReJjIzUzzSRQ6isSeNNfFswbDbGPGWMOd8Yc4QxJtkYE2OMaW6M6WuMmWCM+R++/ag6A/+p5dxVtjWzAICjWyQ7nEREJHDFxcXcfvvtnHnmmUyePBmAqKgoFTcilahskPGTxpipwJX4Zk3dhG+2VFkGKAI+Bk631n5dG0Grq8TjBf4YWkQk1K1bt45Ro0axaNEirrnmGp588kmnI4nUG5VOK7LWZgFPAE8YY9oAJwItgVhgD/ArsMhaW1SbQasrs8A3wLhbK7XgiEj9sXTpUgYMGIDL5eLf//43w4cPdzqSSL0S0Lxpa+0mYFMtZakVP/rXwGkUH+1wEhGRquvatSsXXXQRd9xxB+3atXM6jki9E/bTipL9a99kF5bfcUJEJLT89NNPnHnmmWRkZBAdHc0LL7yg4kakmsK+wFm1IweAo5onOZxERKRi1lpeeOEFevXqxfLly9mwYYPTkUTqvTovcIwxacaY6caYPGPMRmPMRYe49nhjzDfGmFxjzA5jzE2Bvp7H6xte7PZqmLGIhJ69e/dywQUXcN111zFgwACWL1/O8ccf73QskXrPiRac54BioBlwMfCCMeaY8hcZY5oAM4EXgcbAkcDsQF9sw548AFqlxlU/sYhILZkwYQIzZszgb3/7G5999hmHHXaY05FEwkKdbs5kjEkAhgNdrbW5wDxjzAxgNHBnuctvAWZZa9/x3y8Cfgn0NZNiooACGidqkLGIhAaPx0NOjq/7/LHHHmP8+PH06tXL4VQi4aVaBY4xJhFfq8pWa21JAA/tBLittavLHFsOnFbBtScCPxljvsfXerMQuN4/k6t8nnHAOICmTZsyd+7cfed+3uZrwVm9Yhl5G8J+yFHIyc3NPeD9EGfp/XDenj17eOSRR/B6vdx///38+uuvAHpfQoC+P8JLQAWOMeZcYDLQHd/aeb2BpcaYV4AvrbXvVvIUiUB2uWNZQEUjgFsDxwODgJ+Ax4F/Af3KX2itfQl4CaBz5862f//++1/wq1nkFrnpf/JJ6qZywNy5cyn7foiz9H4467///S/XXnstubm5PPvssyQnJ+v9CCH6/ggvVW7SMMYMxbda8W7gjnKPXQ+MqcLT5ALlV9xLBnIquLYAmG6t/cFaW4hvT6y+xpiUqma21pJb5Jse3iheO4mLiDOKi4u59dZbOfvss2nevDlLlizhiiuu0HYLIrUokD6bScBr1to/A0+XO7cC6FqF51gNRBpjOpY51h1YWcG1P3LgDgsBT4Mqcnv33Y6PrtPhRiIi+xQUFDBt2jSuu+46Fi5cSJcuXZyOJBL2AilwugDv+2+XLzb24huTc0jW2jxgGjDZGJNgjOkHnAe8VcHlrwHDjDE9jDFRwL3APP/WEVWSX+wBICVOrTciUvc++eQTioqKSElJIT09neeee464OHWVi9SFQAqcbKDJQc61A3ZV8XmuA+KAnfjG1FxrrV1pjDnFGJNbepG19kvgbuAz/7VHAgddM6fCwP59qHIKAxkHLSJSM3l5eYwdO5YhQ4bwwgsvAJCSUuXedREJgkD6bb4A7jLG/Jf9Y2asMSYGGA/8typPYq3NAIZWcPxbfIOQyx57AXghgIwH2JPn2/+zaVJMdZ9CRCQgy5cvZ+TIkaxatYqJEycyfvx4pyOJNEiBFDj3AIuAVcDn+Lqp7gSOBVKooGhxWpa/BcejVYxFpA68//77jBkzhrS0NObMmcPAgQOdjiTSYFW5i8pauwHftO1P8U3d9gCnAguAPtbarbURsCZ25fhacHocnupwEhFpCLp168a5557L8uXLVdyIOCygqUXW2s3A2FrKEnSFJb5ZVGVnU4mIBNO8efP4+OOPefzxxzn66KP597//7XQkESGwdXC+NMYcdZBznYwxXwYvVnBY6+uaapqoMTgiElwej4eHHnqI0047jenTp5ORkeF0JBEpI5BZVP354yJ9pZKoeLsFR23eWwBokLGIBNfWrVsZNGgQ9957LyNHjmTp0qU0blzpShkiUocCXf3uYKN1j8C3SnFIKe2aKizxOJxERMKFx+NhwIABbN68mddee40xY8ZoRWKREHTIAscYczlwuf+uBV4yxpTfViEO3yrG/wt+vJpZs9NXc7XQHlQiUkPFxcVERkYSERHBc889R+vWrTnqqAp77UUkBFTWReXFN1vKA5hy90v/7MG3Vk3IDT72+sfgxERqF3ERqb41a9bQt29fnn7at0vNn/70JxU3IiHukC041to3gDcAjDFf4Vt1+Ne6CBYMO7ILATi8UbzDSUSkvnrnnXe45ppriIqK4ogjjnA6johUUSDr4AyoT8UNgMvfL946TV1UIhKY3NxcLr/8ci655BJ69OjB8uXLOe+885yOJSJVFPAW28aY7kBnILb8OWvtm8EIFSw5RW4AGsVHO5xEROqbZcuW8fbbb3Pfffdx7733EhkZ8I9LEXFQlb9jjTGp+Da+PLH0kP9r2ZlVIVXgFPlnT2kMjohUhbWWhQsXcuKJJ3LyySezdu1a2rRp43QsEamGQD75HwEa49uewQDDgIHAO8A6oHfQ09VQ6UrGMZERDicRkVCXkZHBsGHD6Nu3L4sXLwZQcSNSjwVS4JyBr8hZ4L+/2Vo711p7KTAHuCnY4WqioNhDsceLy0C0WnBE5BC+/fZbevToweeff86TTz5Jz549nY4kIjUUyCd/C2CdtdYDFOJbvbjUNOCcYAarqcyCYgDSEqKJcGkRLhGp2GOPPUb//v2JiYlh/vz5TJgwQQv3iYSBQAqc7UDpttwbgZPKnDsyaImCJKfQN8B4d26xw0lEJJTFx8dz0UUXsXTpUrXciISRQKYFzMM3wPhT4C1gkjGmHeAGxgAzgh2uJvL8M6iOap5UyZUi0tB8+umnuN1uhg4dyvjx49ViIxKGAmnBeQCY5b/9f8Bz+LqlRuErbm4IbrSa2eNvuSldzVhEpKioiJtvvpnBgwfzzDPPYK1VcSMSpqrcgmOtXQus9d8uAf7q/xOSSsuaSJcGGIsI/Pbbb/t2/r7xxht5/PHHVdyIhLGgrFxljDkOuM9aOywYzxcMW/bmA9ChaYLDSUTEaRs3buT4448nOjqajz/+mCFDhjgdSURqWaUFjjEmAugJtAHWWmvTy5w7AZgEnA2U32XcUdH+tW+2ZBY4nEREnFLaBdW2bVsmTZrEyJEjad26tdOxRKQOHLL/xhjTGlgIzAc+ABYbY943xkQbY17xnxsIPAGE1C50RW7fKsbdWqU4nEREnJCens5xxx3HihUrALj11ltV3Ig0IJUNUJkCHAXci6+VZjzQF/gOuALf1gwdrLW3W2v31GbQQP22MxeAuGitYizSkFhr+cc//sGJJ57I7t27yckJqcZlEakjlXVRnQ7cb639W+kBY8wqfCsX/8NaG1KrF5eV5t9gc1dOkcNJRKSu7NmzhyuuuIIZM2YwePBgXn31VZo0aeJ0LBFxQGUtOE3ZvzVDqfn+rx8GP07wlHZRdW6mdXBEGopnn32WmTNn8swzz/Dxxx+ruBFpwCprwXEB5ZcCLr2fH/w4wbNyazYAsVHqohIJZx6Ph99//5127dpx1113MXz4cLp27ep0LBFxWFWmiQ82xpT9aeHCt8zMEGNMj7IXWmtfDWa4mjgsKQaAXP+KxiISfjZv3szFF1/Mhg0bWLlyJYmJiSpuRASoWoFzz0GO31fuvgVCpsAp8fiW+muTFu9wEhGpDTNmzODyyy+nqKiI559/nsTERKcjiUgIqazAaV8nKWpBkdsLQHSkVjIWCSfFxcXcdttt/P3vf+e4447jvffeo1OnTk7HEpEQc8gCx1q7sa6CBNuy3/cCKnBEwk1kZCS//PILEyZMYMqUKcTExDgdSURCUFC2aghFzZJj2Z1bTKRLe82IhIO3336bgQMH0rJlSz777DOioqKcjiQiISxsmzdKZ1E1TdJvdyL1WU5ODqNHj2b06NE8/fTTACpuRKRSYduC0zQphl05RSTH6gehSH21ZMkSRo4cybp163jggQe4556DzXkQETlQ2BY4pSsYJ8WG7V9RJKx9/vnnDB06lGbNmvHVV19x6qmnOh1JROqRsOyi8r79DvNeuJx1jw0msfOR8M47TkcSkQD17duXsWPHsmzZMhU3IhKwgAscY4zLGNPVGHOaMSahNkLVRFR2NubqcbTO3oULi9m0CcaNU5EjUg/MnTuXwYMHU1RURGpqKi+88AKNGzd2OpaI1EMBFTjGmOuB7cBy4Eugs//4f4wxNwY/XuBid+zA5JfbRSI/H9R3LxKy3G43kyZNYuDAgaxevZpt27Y5HUlE6rkqFzjGmKuAZ4D/ACOAsvOvvwWGBzdaNVlb8fFNm+o2h4hUye+//87AgQOZPHkyl156KUuWLKFdu3ZOxxKRei6QEbi3AE9Ya+8wxpTfwfJX4Lbgxao+GxkJ7gr2n2rTpu7DiEilRo8eTXp6Om+99RaXXHKJ03FEJEwEUuC0B2Yd5FwekFrzODVX1KQJnswsIgoL9h+Mj4eHH3YulIgcoLCwELfbTWJiIi+++CIul4uOHTs6HUtEwkggY3B2A+0Ocq4zsKXGaYKgJDmZXyb/jT1xyViAtm3hpZfg4oudjiYiwK+//sqJJ57ItddeC0Dnzp1V3IhI0AVS4HwK3GeM6VDmmDXGNAFuxjc2JySkn3IOvzVpw+qjjocNG1TciIQAay2vv/46PXv2ZMuWLYwcOdLpSCISxgLpopoIDABWAAsBC/wdOArYCUwOerpqiouK4Krh93JMy2TeczqMiJCdnc21117Lu+++y4ABA3j77bdp2bKl07FEJIxVuQXHWrsbOAF4FIgC1uIrkJ4FTrLWZtVKwmooLPGQE5NA+yNaOR1FRIDMzExmz57Ngw8+yBdffKHiRkRqXUD7GFhrc4AH/X9CVmGJh3N/+Yae3qZwfjen44g0SF6vl2nTpnH++efTpk0b1q5dS3JystOxRKSBCGQdnKeMMT1qM0yw5Bd7uCT9c/rM/MDpKCIN0q5duxg8eDB/+ctf+PjjjwFU3IhInQpkkPFlwBJjzApjzO3GmJDt/yl2e7nsL/fzyaOvOB1FpMH56quv6N69O//73/949tlnGTp0qNORRKQBCqTAaQZcCKzB10W10RgzxxhzaajtSVXs8VIYFYsrMaRiiYS9p556itNPP53k5GQWLlzI9ddfjzGm8geKiARZIIOMi621H1lrhwItgBuBOOB1YIcx5q3aiRi4lVuzGLryK7rMmeF0FJEG5bjjjuPyyy9nyZIldO/e3ek4ItKABbybOIC1NsNa+7y1th++qeN7gYuCmqwGWqbEMXL5LDrM0CRxkdo2ffp0pkyZAkD//v2ZOnUqCQlqPRURZ1WrwDHGJBhjxhhjvgDmAE2Aj4KarAZKPF4uGfEQi19SgSNSWwoLC7n++us5//zzmT59OsXFxU5HEhHZJ5BZVC5jzJnGmHeAHcCrQAxwLdDcWnthLWUMWInH4o6IJDI2xukoImHpl19+oU+fPjz//PP89a9/5dtvvyU6OtrpWCIi+wSyDs5WoCm+QcZTgLettRtqI1RN7cop4oKf5tAucQ10v8npOCJhJTs7m379+hEREcHnn3/OWWed5XQkEZE/CKTA+TfwlrV2YW2FCZbMgmJu+WkOLXcmwUQVOCLBUFhYSGxsLMnJyUydOpU+ffpoRWIRCVmBzKIaXx+KG4DGCTGMvGgKP70dMvt/itRrP/zwA8cccwwffvghAMOGDVNxIyIh7ZAtOMaYU4Gl1tpc/+1DstZ+E7RkNVDi8QKQEBPQThQiUo7X6+Wpp57izjvvpGXLlipqRKTeqKwCmAucCCzy37YHuc74z0UEK1hNlHi8jFw2k2bvr4E71EUlUh07d+5kzJgxzJw5k2HDhjF16lQaNWrkdCwRkSqprMAZAPzsvz2Qgxc4IWVTRj63/fotaXk/qcARqaYvv/ySr776iueff55rrrlGKxKLSL1yyALHWvt1mdtzaz1NkHi8lktGPsxnN57MMU6HEalHSkpKWLp0KX369GHkyJH069ePww8/3OlYIiIBC2QdnHXGmArXXjfGdDXGrAterJpJjfetx5GoMTgiVbZx40ZOO+00+vfvz5YtWwBU3IhIvRXISsbt8C3sV5FYoG2N0wSJx2u5ZOlnJL/2stNRROqFjz76iB49erBixQpee+01WrVq5XQkEZEaCXSrhoONwTkByKxhlqBxe738ac0i4mf91+koIiHNWsv111/PBRdcQMeOHUlPT2fkyJFOxxIRqbFDFjjGmJuNMZuMMZvwFTeflN4v82cX8Bwwsy4CV4XHa7nswgfInqbdxEUOxRhDfHw8t912G/PmzeOII45wOpKISFBUNkhlHfA//+0xwGJgV7lrivDNtHqlKi9ojEkDpgJ/BnYDd1lr3z3E9dHAciDJWtu6Kq/h9voamiJdmvUhUp61lqlTp3L00UfTt29fHn/8cc2QEpGwU9ksqo+Bj4HSH4CTrbXra/iazwHFQDOgB/CZMWa5tXblQa6/DV9RlVTVF8jML+HyxR8T98IquPWWGsYVCR+5ubmMHDmSDz74gMsuu4y+ffuquBGRsBTIVg2X17S4McYkAMOBe621udbaecAMYPRBrm8PXAI8Guhr9d24nKi5X9UkrkhYWbhwIePGjeOjjz7ikUceYerUqU5HEhGpNcbag6/dZ4y5D3jFWrvVf/tQrLX2wUO+mDHHAd9Za+PLHLsVOM1aO7iC6z/F1521F9/u5RV2URljxgHjAJo2bdoz4YrXsMCrZ8Tj0m+njsrNzSUxMdHpGA3ezz//zI033kjjxo2599576dq1q9ORBH1/hBq9H6FlwIABS6y1J1T38ZWNwbkf3+Dhrf7bh2KBQxY4QCKQXe5YFhV0PxljhgER1trpxpj+h3xha18CXgLo3LmzLQKMgYEDBlQSR2rb3Llz6d+/v9MxGiyv14vL5eKUU04hIyODHj16cO655zodS/z0/RFa9H6El0N2UVlrXdbaRWVuH+pPVfahygWSyx1LBnLKHvB3ZT0O3Fj1v4o/s//r1T9Mh7/9LdCHi4SNL774gu7du7N161YiIiKYOHGifjsVkQYj0HVwamo1EGmM6VjmWHeg/ADjjvgWFvzWGLMdmAa0MMZsN8a0O9QLlPa49dzyK8yfH5TQIvVJSUkJd911F2eccQYej4ecnJzKHyQiEmYC2aqhkzGmd5n7ccaYR40xnxhjxlflOay1efiKlcnGmARjTD/gPOCtcpeuAA7HN8uqB3AlsMN/+/dDvob/660j74OPPqpKLJGwsWHDBk499VSmTJnClVdeyeLFi+ncubPTsURE6lwgmzU9CywDFvnvPwyMB34CnjLGWGvtc1V4nuuAV4GdwB7gWmvtSmPMKcB/rbWJ1lo3sL30AcaYDMBrrd1e4TOWUdqCkxBdlR4zkfAyefJkfv75Z95//30uvPBCp+OIiDgmkC6q7sB3AMYYF3ApcIe1tifwEP5ZTJWx1mZYa4daaxOstW1KF/mz1n5rra1wgIC1dm5VF/krbcG57Nv3YMqUqjxEpF7Lz89n8+bNADz55JOkp6eruBGRBi+QAicFX4sLwHFAI+Df/vtzgQ7Bi1VzHbethWXLnI4hUqtWrlxJ7969GTp0KF6vl9TUVDp0CKlvRRERRwRS4OwAjvTf/jOw1lpbOh4mEXAHM1h1lXZRPX7ZA/Dee86GEakl1lpeeuklTjjhBHbt2sUjjzyCy1XXcwZEREJXIGNwZgCPGmO6ApcBL5Y51w3fvlWOK+2iio7UD3sJT9nZ2Vx55ZV8+OGHDBo0iDfffJPmzZs7HUtEJKQEUgXcCXwKnIGv2HmkzLkhwOwg5qq20haci2a9AQ9Wtu6gSP0TFRXFmjVreOyxx5g5c6aKGxGRClS5Bcc/xfuqg5zrG7RENWQBA7TauQlW5TsdRyQovF4v//znPxk9ejRJSUksXLiQqKgop2OJiISsQLqoADDGpAEnAWlABjDfWpsR7GDV52vCeWncZE6+oncl14qEvu3bt3PppZfyxRdfYK3l+uuvV3EjIlKJgAocY8xDwF+BmDKHi4wxf7PW3hvUZNVUOgYn0qVNNqX+mz17NqNHjyY7O5sXX3yRq66qsBFVRETKCWQl4wnA3cDbwACgi//r28DdxpiA942qTef/50W4r7IN0EVC18svv8wZZ5xB06ZN+eGHHxg3bhzGqHAXEamKQFpwrgGesdbeXObYKuBrY0wuvhWK/x7McNXh8UIE0DhjJ/zucTqOSLWdccYZTJgwgYcffpj4+Hin44iI1CuBzKJqB3x2kHOf+c87rvQX3MnDb4PXXnM2jEiA3n//fS666CK8Xi9t2rThqaeeUnEjIlINgRQ4e4CuBzl3DPtXOQ4JXZonOR1BpMry8/O56qqrGDlyJOvXrycrK8vpSCIi9VogBc504EFjzGhjTCSAMSbSGDMKmAyExNbdpevgDH7/H3DXXc6GEamCn376iV69ejF16lTuvPNOvvnmGxo1auR0LBGRei2QMTh34dtw8w3gVf8O32n4hrzMwzcA2XGls6gSc7Ngj3YUl9DmdrsZNmwYubm5zJo1i0GDBjkdSUQkLASy0F+OMeZU4BzgFPavg/M18F9rS9tOQsPnNzxAr8HHOB1DpEKZmZkkJCQQFRXFe++9x+GHH06zZs2cjiUiEjYqLXCMMU2AS/BttLkX+Mhae0dtB6uuEo9vkR6DptNKaJo/fz6jRo3i4osv5uGHH+aEE05wOpKISNg55BgcY0xnYCXwJL5p4PcAPxhjzquDbNUS4f8bnfziFLj1VmfDiJTh9Xp59NFHOeWUUzDGMGTIEKcjiYiErcoGGT8EFAL9gQR8u4YvwlfwhKTSfrLGLg8UFDiaRaTU9u3bOeOMM7j77rsZPnw4y5Yto0+fPk7HEhEJW5V1UfUB7rXWfuO/v9IYczWw3BjT1Fq7q3bjVYO/wvnu9gEEdwAAIABJREFUlgfo3v9IZ7OI+G3bto3Fixfz8ssvM3bsWK1ILCJSy/6/vXuPj6K6/z/++iQESBCRq4hiwYpaq3JRWsULoNQLqEDBytUgKn5BRRBRK16B2q/WekFRUSugFGmLd8VLlQcIUv1qCyj+FC+AokIRKZdoEAjn98eZ2GXdJLvJZmczeT8fj/OAnZmd+eycTeaTc87MqSjB2R//tOJYK/ETdrcCsi7BKW3ByctJ5Q54kfTbsWMHzz33HP369aNjx4589tln7L333mGHJSJSK1SUBRgQP9/B7iTfG4odJT7F6XLvJBgzJuRopLZatWoVJ5xwAv379+df//oXgJIbEZEMSuY28ZvNbGPM69K29UnBs3BKOedcYfpCq5y8YBbx7Tt3V7ClSPWYM2cOI0aMIDc3l7lz59KpU6ewQxIRqXUqSnA+x88aHu8z/PQMsbLiOTilQXxy7SSO7nxgqLFI7TNmzBjuvvtuunTpwuzZs/nJT34SdkgiIrVSuQmOc65NhuJIu1yNwZEQdO7cmWuvvZabb76ZOnVSeVC4iIikU+R+A5e24HS69Tpo3gCmTg01Hok25xz3338/9erV44ILLmDw4MFhhyQiImTpQOEqCTIcl18f8vPDjUUibdOmTfTr149LLrmEefPmkWWzlYiI1GqRbcH56Mob+emR+4Uai0TXG2+8wcCBA1m3bh233347Y8eO1bNtRESySGQTnNwcXWykeqxevZpu3bpx4IEHsmTJEjp37hx2SCIiEidyXVSl3QRH3DweRowIORqJku3btwPQtm1bZs6cydKlS5XciIhkqcglOKV2N2kCTZuGHYZExLx582jbti1LliwBYNCgQXpwn4hIFks5wTGzo8zsUjO70cxaBssONrOG6Q+v8taOvwF+//uww5AabseOHYwbN45evXrRokULGjduHHZIIiKShKTH4JhZPWAW8Gv804wd8BywHrgN+Ai4phpiTEnpGBwNwZGq+uSTTxg4cCDvvPMOo0aN4vbbbydfd+aJiNQIqbTg/A7oAQwF9uW/UzYAvAiclsa4quynV18G558fdhhSgz355JN88sknPPnkk0ydOlXJjYhIDZJKgjMQuM45NxvYFLduNdAmXUGlw45W+0Pr1mGHITVMUVHRD5Njjhs3jvfff5++ffuGHJWIiKQqldvEmwIflLEuB6hX9XCqrvRZaxuunECr1vuEG4zUKMuWLWPAgAFs3ryZVatWUVBQQKtWrcIOS0REKiGVFpzVwHFlrPsFsLLq4aRPrh66JklyznHvvfdy7LHHsnXrVh5//HEKCgrCDktERKoglQTnUeAaMxsM5AXLnJl1B8YCj6Q7uKpoPXoEDBkSdhiS5bZv307fvn257LLLOOWUU1i+fDndu3cPOywREamiVLqobgPaA48BDwfLFgP1gTnOuXvSHFul7Nrt/915cDtomBW9ZpLF6tWrR4MGDbjjjju4/PLLydEs9CIikZB0guOcKwEGmNlU/B1TLYBvgJeccwurKb7UBT1TG8aMp3mrRuHGIlmppKSEW2+9lXPOOYd27doxa9YszSMlIhIxKc9F5ZxbBCyqhljSovT5NwV1IzfNlqTBl19+yZAhQ1iwYAE7d+7kxhtvVHIjIhJB0csCgruo9h0xDOrmwpw5oYYj2eOFF16gsLCQ4uJipk+fTmFhYdghiYhINUnlSca7+e+DghNyzuVWOaIqKg1w15FHQX5eudtK7fHEE0/Qv39/2rdvz5w5czjssMPCDklERKpRKi04E/lxgtMUOBX/DJwZaYopLbaPG8/ee9cPOwwJ2e7du8nJyaFnz55MnjyZcePGUb++vhciIlGXyiDjmxItN7Nc/JxUW9IUU5WUZmC5moyq1ps1axZ33nknCxYsoGHDhkyYMCHskEREJEOqfE9scHfVfcCYqodTdaVPMm44ZAD06xduMBKKoqIiCgsLGTp0KA0aNODbb78NOyQREcmwdA0yrgc0SdO+qqS0BWf3L4+FvNCHBEmGLV26lAEDBvDxxx9zww03cP3111OnTvTG0ouISPlSGWR8YILFdYEjgP8F3klXUFXxQ8fUlVcqwamFrrzySoqKipg/fz7dunULOxwREQlJKn/ariHxXVQGfApcko6Aqqo0wLxcPZG2tvjmm29wztGsWTNmzpxJ/fr1adasWdhhiYhIiFJJcM5PsGw78BnwdjAWJ2vk9Ont//Pss+EGItXq9ddfZ/DgwRxzzDE89dRTHHDAAWGHJCIiWSCpBCe4U2oZ8JVz7uvqDanq8nINO+WUsMOQalRSUsLkyZOZOHEiBx10ENddd13YIYmISBZJtgXH4cfY9AJeqb5w0iM3x+Dyy8MOQ6rJunXrGDhwIAsXLmTIkCHcd999NGzYMOywREQkiySV4DjndpvZWqBBNceTFnU0I3Sk1alTh3Xr1jFz5kzOO++8sMMREZEslEomMA0YY2Z1qyuYdCn6fheccYYvEgnff/89d955J7t27aJ58+a8//77Sm5ERKRMqQwybgj8FFhlZi8B69jzrirnnLsxncFVVqP8PDjrrLDDkDT56KOPGDBgAEuXLuWQQw6hV69eeraNiIiUq9yrhJmtAvo655YD18asGp5gcwdkRYJTPy8HRo0KOwxJg0cffZRRo0ZRr149nnnmGXr16hV2SCIiUgNU1EXVBv+UYpxzORWUrHmqnsbgRMOECRMoLCzk6KOPZvny5Zx99tlhhyQiIjVEJNv5c3KAHj38i1dfDTUWqbx+/fpRt25drrvuOnJzsyZ/FhGRGiCZBCfR04uzWq4ZnHtu2GFIipxzTJkyhdWrV3PXXXfRqVMnOnXqFHZYIiJSAyWT4NxsZhuT2M455wqrGlA65OQYXHRR2GFICjZu3Mj555/P888/z9lnn83OnTvJy8sLOywREamhkklwOgDfJ7Fd1rT01MmxijeSrLFgwQIGDx7Mxo0bmTJlCpdeeilmqkMREam8ZBKcPs65/6v2SNIoxwxKZ5JesCDMUKQCW7ZsoU+fPuy77748//zzdOzYMeyQREQkAiI5yHjlv7fBsGFhhyHl2LhxI02bNqVRo0Y8//zzdOjQgb322ivssEREJCIieT91h9b7+ARHSU5WevbZZzn00EN56KGHADjhhBOU3IiISFpFMsHJy8mBnTt9kayxfft2Ro8eTe/evWnTpg3du3cPOyQREYmochOc4AF+aR1/Y2ZNzOwpM/vWzD4zs0FlbDfezFaY2TYzW21m45M9Rm6Owa9+5YtkhZUrV3Lcccdxzz33MGbMGJYsWUK7du3CDktERCIqjDE4U4EdwL74O7ReMLPlzrn347Yz4DzgXfwcWK+Y2Vrn3JyKDlAn1+DCC9MctlTFp59+yhdffMFzzz3HmWeeGXY4IiIScRlNcMysAdAPOMI5VwQsNrNngaHANbHbOudui3m50syeAY4HKk5wcgyGDElf4FIp27Zt4x//+AfdunWjZ8+erFq1ioYNG4YdloiI1AKZHoNzCLDLOfdRzLLlwM/Le5P5h6KcCMS38iS0bst2+O47XyQU//znP+nUqRM33ngj69atA1ByIyIiGZPpLqq9gK1xy7YAFV35bsInY9MTrTSzEcAIgLotD6ZeyXds7tIFgGV33VWFcCVVu3fvZu7cuTz00EM0btyYSZMmsXLlSlauXBl2aAIUFRWxQM+Gyhqqj+yi+oiWTCc4RcDeccv2BraV9QYzuxQ/FudE51zCJyo75x4EHgSot18713b/fdnnt78FoFvpA/+k2jnn6NOnD88++yy9e/fmkUce4d1331UdZJEFCxaoPrKI6iO7qD6iJdMJzkdAHTNr55z7OFjWnjK6nsxsOH5szknOuS+SPUhuTg78RpNtZpqZceKJJ3LqqacyatQoTbcgIiKhyWiC45z71syeBCaa2YX4u6h6A13itzWzwcAtQHfn3KpUjpObA2zZ4l80alTFqKU8u3btYuLEiRx77LH07NmTK6+8MuyQREREQnnQ3yggH9gAPA6MdM69b2YnmllRzHaTgabA22ZWFJQHkjlAbo5B796+SLVZu3Yt3bt3Z9KkSbz22mthhyMiIvKDjD8Hxzm3CeiTYPki/CDk0tdtK3uMHDMYPbqyb5ckPP300wwfPpydO3cya9YsBg8eHHZIIiIiP4jkZJt1cgx6/zrsMCJr8eLF9O3bl6OPPpo5c+Zw8MEHhx2SiIjIHiI5F5WZwcaNvkjaFBcXA3D88cczY8YMlixZouRGRESyUiQTnC/+Uwz9+/siVeacY/r06bRt25aPP/4YM6OwsJC6deuGHZqIiEhCkeyi+mnzBjBuXNhhRMLWrVsZOXIks2fP5uSTT6ZBgwZhhyQiIlKhSCY4ZgZnnRV2GDXeO++8w4ABA1izZg2TJ0/mmmuuITc3N+ywREREKhTRBAdYv96/aNky1FhqsunTp7Njxw4WLlzI8ccfH3Y4IiIiSYvkGBwDGDDAF0nJ119/zQcffADA7bffzrJly5TciIhIjRPJFpwcM7jmmrDDqHHmz5/PkCFDaNasGcuWLSM/P5/8/PywwxIREUlZNFtwDDj9dF+kQrt27eL666+nR48eNGrUiFmzZpGTE8mvhoiI1BKRbMExgLVr/YvWrcMMJett3LiRPn368MYbbzB8+HCmTJmiO6VERKTGi2aCYwZDh/oXCxaEGku2a9SoEQ0bNmT27NkMHDgw7HBERETSIqIJDnDddWGHkbWKi4uZOHEiV1xxBc2bN2fevHk+KRQREYmIaCY4GPToEXYYWemDDz7g3HPP5b333uOwww6jsLBQyY2IiEROJEeSmgGrVvkigJ9u4U9/+hPHHHMM69ev58UXX6SwsDDssERERKpFJBOcHAOGD/dFALjzzju58MILOe6441i+fDmn6w4zERGJsGh2UZnBzTeHHUZW2L17Nzk5OQwdOhQzY/To0ZpuQUREIi+SLTgAdO3qSy21e/du/vCHP9CjRw927dpF8+bNGTt2rJIbERGpFSKZ4OSYwcqVvtRCGzZsoGfPnlx11VU0adKE7du3hx2SiIhIRkW0iwq4+GL/opY9B+fVV19l6NChbN68mQceeIARI0boLikREal1opngANxyS9hhZNyuXbu45JJLaNy4Ma+88gpHHnlk2CGJiIiEIpIJTo4ZdOkSdhgZ8/nnn9O8eXPy8/N54YUXaNWqFQUFBWGHJSIiEppIjsExA1as8CXinnjiCY466ih++9vfAnDwwQcruRERkVovkgkOAJde6ktEFRcXM3LkSPr378+hhx7K6NGjww5JREQka0Syi+rfW7fDH/4QdhjVZuXKlfTv358VK1Zw1VVXMWnSJOrWrRt2WCIiIlkjkgnOAY0LoPPhYYdRbXJyciguLuall17itNNOCzscERGRrBPJLqocA5Yt8yUitmzZwpQpU3DO0a5dOz788EMlNyIiImWIZAsOZjBmjP9/BJ6D89ZbbzFgwADWrl1L165dad++PXXqRLPqRERE0iGSLTgGcNddvtRgu3fv5rbbbuOEE07AOceiRYto37592GGJiIhkvUg2A+SYQYcOYYdRZUOHDmX27Nmcc845PPjgg+yzzz5hhyQiIlIjRDLBMQPeftu/6Nw51FiqYvDgwXTt2pWLLrpI0y2IiIikIJIJTo4B48f7FzVoDM7OnTu54YYb2Geffbj66qvp2bNn2CGJiIjUSJFMcAyDe+8NO4yUrF69mkGDBvHmm28yatQonHNqtREREamkSCY4GHDEEWFHkbS//e1vXHTRRTjn+Otf/8o555wTdkgiIiI1WiTvosoxgyVLfMlyq1atYuDAgRx22GEsW7ZMyY2IiEgaRLIFxwCuvda/yNIxOBs2bKBFixYcdNBB/P3vf+eEE04gLy8v7LBEREQiIZotODnAtGm+ZBnnHNOmTaNt27a89NJLAHTv3l3JjYiISBpFtAXH4NBDww7jRzZv3sxFF13E3LlzOfXUU+nYsWPYIYmIiERSJFtwzICFC33JEm+++SYdOnTg6aef5tZbb+XFF19k3333DTssERGRSIpmC44Z3Hijf5ElY3CWL1+OmbF48WJ++ctfhh2OiIhIpEUzwQF45JGww2D9+vWsWLGCHj16MGLECAYPHsxee+0VdlgiIiKRF8kEJ8cMDjoo1BhefvllzjvvPMA/xK+goEDJjYiISIZEdwzOq6/6kmE7d+7k6quv5vTTT6d58+bMnz+fgoKCjMchIiJSm0WyBccAJk/2L3r0yNhxi4uL6d69O2+99RYXX3wxd9xxh5IbERGREEQywdn2/S547LGMHzc/P5+TTjqJK6+8kv79+2f8+CIiIuJFsouqSUFdaN3al2r23XffMXLkSJYuXQrAbbfdpuRGREQkZJFMcMyAl17ypRq99957HHPMMUybNo1FixZV67FEREQkeZHsojID/vd//YvTT0/7/kunWxg7diyNGjXilVdeoUcGx/qIiIhI+aKZ4GAwZ0617X/27NmMHDmS0047jZkzZ+qJxCIiIlkmmgmOAS1bpn2/3333HQUFBfzmN7+hpKSEIUOGkJMTyV4+ERGRGi2SV2czg+ee8yUNSkpKuOWWW/jZz37Gxo0bycvL47zzzlNyIyIikqWi2YID8Mc/+hdnnVWlfa1bt44hQ4Ywf/58zj33XPLy8qocn4iIiFSvaCY4BsydW+X9vPjiixQWFlJUVMTDDz/M8OHDfeuQiIiIZLVoJjgYNGtWpX0455g6dSotW7Zkzpw5HH744WmKTkRERKpbNBMcA5580r/49a9Teu+nn35K3bp1ad26NY8++ij5+fnk5+enP0gRERGpNpEcJWsGTJniSwoef/xxOnbsyMiRIwFo0qSJkhsREZEaKJotOBg880zS23/77beMHj2aRx55hC5dujB16tRqjE5ERESqWzQTHAMaNUpq208//ZQzzzyTlStXMmHCBG666Sbq1InkaREREak1InklN4C//MW/OPfccrdt0aIFLVq0YOrUqZx88snVHpuIiIhUv4iOwTG4/35fEti0aRPjxo2juLiYhg0bsmDBAiU3IiIiERLNFhwD5s1LuG7x4sUMGjSI9evXc8YZZ9CjRw8920ZERCRiItmCk2NAQYEvgZKSEiZPnkzXrl3Jy8vjjTfe0AzgIiIiERXJBAcMZs3yJTBmzBiuv/56BgwYwNKlS+ncuXOI8YmIiEh1im4X1cMPA1AycCC5ublcdtllHH300RQWFqpLSkREJOIi2YJjwI4XXmB8hw4MGjQI5xyHHHIIw4YNU3IjIiJSC2Q8wTGzJmb2lJl9a2afmdmgMrYzM7vVzL4Jyq2WZHay9rPVdOnaldvvvpvmzZtTUlKS3g8hIiIiWS2MLqqpwA5gX6AD8IKZLXfOvR+33QigD9AecMDfgdXAA+XtvKR4GwPP6Mowt5tpl17K0ffck/YPICIiItktoy04ZtYA6Adc75wrcs4tBp4FhibYvBD4o3PuC+fcl8AfgWEVHaNk69ccevgR/PGoozj6vffSGL2IiIjUFJluwTkE2OWc+yhm2XKga4Jtfx6si93u54l2amYj8C0+AN8vffvNFfn/XVmlgKXKmgEbww5CfqD6yC6qj+yi+sguh1blzZlOcPYCtsYt2wI0LGPbLXHb7WVm5pxzsRs65x4EHgQws3ecc8ekL2SpCtVHdlF9ZBfVR3ZRfWQXM3unKu/P9CDjImDvuGV7A9uS2HZvoCg+uRERERGJl+kE5yOgjpm1i1nWHogfYEywrH0S24mIiIjsIaMJjnPuW+BJYKKZNTCz44HewGMJNn8UuMLM9jezVsA4YEYSh3kwXfFKWqg+sovqI7uoPrKL6iO7VKk+LNM9PmbWBHgE+BXwDXCNc262mZ0IvOic2yvYzoBbgQuDtz4MXK0uKhEREalIxhMcERERkeoWyakaREREpHZTgiMiIiKRUyMTnEzMZyXJS6E+xpvZCjPbZmarzWx8pmOtDZKtj5jt65rZB2b2RaZirC1SqQsz62Rmr5tZkZn928wuz2SstUEKv6vqmdkDQT1sMrPnzGz/TMcbdWZ2qZm9Y2bfm9mMCrYda2brzWyrmT1iZvUq2n+NTHDYcz6rwcD9ZpboKcex81kdBZwFXJypIGuRZOvDgPOAxsDpwKVmNiBjUdYeydZHqfHA15kIrBZKqi7MrBnwEjANaAocDLySwThri2R/Ni4HjsNfN1oB/wE0sWH6fQVMxt94VCYzOw24BjgF+AlwEHBzRTuvcYOMg/ms/gMcUTrlg5k9BnzpnLsmbtslwIzgSceY2QXARc65YzMcdmSlUh8J3jsF/x28rPojrR1SrQ8zawvMA64AHnLOHZDJeKMsxd9VtwCtnXOJ5uWTNEixPu4Htjnnrgpe9wLucM5VaeoASczMJgMHOOeGlbF+NrDGOXdt8PoU4M/OuZbl7bcmtuCUNZ9Voiw86fmspNJSqY8fBF2FJ6KHN6ZbqvVxD3AtUFzdgdVCqdTFscAmM1tiZhuCLpEDMxJl7ZFKffwJON7MWplZAb6158UMxCiJJbqW72tmTct7U01McNIyn1U1xVYbpVIfsW7Cf/+mV0NMtVnS9WFmfYFc59xTmQisFkrlZ+MAoBDfNXIgsBp4vFqjq31SqY+PgbXAl8F7fgZMrNbopDyJruVQwXWmJiY4ms8qu6RSH4AfWIYfi9PLOfd9NcZWGyVVH0Fz/W3A6AzFVRul8rNRDDzlnHvbObcdP76gi5k1quYYa5NU6mMqUA8/HqoB/gn8asEJT6JrOZRznYGameBoPqvskkp9YGbDCQaLOed01076JVsf7YA2wCIzW4//Bb5fcJdCmwzEWRuk8rPxLhD7h5f+CEu/VOqjA3785qbgj7B7gF8Eg8El8xJdy//tnPumvDfVuAQnQ/NZSZJSqQ8zGwzcAvzKObcqs5HWDinUxwqgNf4XeQf8lCj/Dv6/NnMRR1eKv6umA33NrIOZ5QHXA4udc1sSbCuVkGJ9vA2cZ2aNgvoYBXzlnNuYuYijz8zqmFl9IBfINbP6ZlYnwaaPAheY2eFmtg9wHclcy51zNa4ATYCngW+Bz4FBwfIT8V1QpdsZvhl+U1BuI7hzTCWU+lgN7MQ3N5aWB8KOP2ol2fqIe0834IuwY49aSaUugJH4MR//AZ7D31UV+meIUknhd1VT4M/ABmAzsBj4RdjxR63gx2K6uHITfhxaEXBgzLZX4P8I24r/g6BeRfuvcbeJi4iIiFSkxnVRiYiIiFRECY6IiIhEjhIcERERiRwlOCIiIhI5SnBEREQkcpTgiIiISOQowZFax8yGmZkro/RIYT9rzGxGNYYaf7zYOHeZ2Wozm25maZ0B3MzaBMcYFrNsWPAU6vhtS89lm3TGUEF83RKci8/N7D4za1zJfY4xs1+nO9Zg31PM7PmY122s7O/f5BT2O8PM1iTY77AU9tHZzJ4ws3+b2ffBd/o+M9s/2X0k2GdZ35U+wXH2quy+RVKR6ImBIrXFOUD8dBH/L4xAUjADmIb/2e3Af+cs6uCcS9eM4OuA44BPY5YNC475SNy2LwTbrkvTsVMxGv/E2QLgFOBq/NOZz6rEvsbgH+b2ZNqiA8zsp8D/AF0SrP498GzcsoxNX2JmQ/EPTFuMn+TzK/ykklcB/c2sh3Pu3UrsehiJvyvP4B/iNh64sXJRiyRPCY7UZsucc5+EHUSKvnTOvRn8f7GZbcMnPWeQpouz83PvvFnhhn7br4Gv03HcSvgg5lzMN7MWwIVm1tI5tz6kmOKNAZY7595JsG5VTPwZZWaHAQ/hn+r7G+fc7mDV62Y2F3gLmGtmP3fO7UzHMZ1zzsweBCaZ2e+dn1RUpNqoi0okjpmdambzzGydmX1nZivMbJyZ5VbwvpZmNtPMvgqa+9eZ2fPBhbd0mwIzuzXoXtoR/DvBzCr7s/h28O/Bwf73M7NHzWxjEMO7ZjYklTjjuzrMbAHQFTg+pitlQbBujy4qM3vBzP6V4NzsF3QljY1Z1tbM/mxmXwdxLDOzvpU8DwClxz0w5hidzWyumX1hZsVmttLMbjGz/Jht1gA/AQbHfL4ZMevbm9mzZvafYB9vmNmJFQVjZvWAIcDsVD6EmR1sZo8F341iM1tlZvdXtvutDJfj5/+5LCa5AcD5CQyvxU/I+kO3XXBeboqLNenvSuCvwD6x+xWpLmrBkdos1/ac2M0550qAg4DX8DMIbweOwTetN8fPhF6Wx/AXyvH4CSv3xXedFICfWA54GTgcmAS8BxyLn1ixCX4y2FS1Df7dbGYNgIVAY/wFai3+AvuYmRU45x5MJs4ERgGz8BfEi4NlW8vY9jHgcTM73DkX2903KPh3NoCZtca3EmwAxuJbgc4FnjCzPs65+K6bZLQBSoA1McsOBJbhW7m2AT8HbsDX8YBgm77APGA5vp4J4sHMOgGLgKXARcB3+C6nV82si3Pun+XEcyz+Yr6ojPU5cd8/nHO7gFb4ehmDn5fqIHx9zsN3B6bDKcA7zrmyuhZfAHYDJwN/SWG/5X5XnHMbzewD4HRSTPxEUhb2ZFsqKpku+DEC8RO8OfzszfHbGv4PgQn4i01OzLo1wIyY10XA6HKOOzQ4zklxyycAO4AWFcTtgN8F8dTHX0A/wE8c2Aq4NNimW9z7XsUnErlJxtkm2M+wmGULyjg/peeyTfA6H9gC/D5uu2XAvJjXf8InEU3jtvs7vuuwvPPQLTjmqcG5aAj0wV9Iby/nfaV1OQR/8W4as24NMCvBe14LznHdmGW5wbKnK4jz6uA4deOWl57fRKVOgv3UAU4I1neMWT4DWFNevZUTWzHweAXbrI+rMwfcVNnvSsz6x4CPUv25VVFJtaiLSmqzvkDnmHIB/NCdMs3MPsMnHjuByfi/xluUsS/w3UXjzexyMzvSzCxu/enAZ8ASM6tTWoBXgDx8wlKRa4N4ioF/BP/v6ZwuuJCDAAAFm0lEQVT7CjgJP0ZnQdx7ZuFbnw5PMs5Kc36g81x8d48BmNmRQHv8ha3U6fgWiS1x5+JloL2Z7Z3E4V7Gf/6twFPA6/hWqR+Y2d5Bl+CnwPfB9o/hk5125e086MbqCvwN2B0To+GTxpMqiK8VsNU5t6OM9ZPZ8/vX2Tm3y8zqmtm1ZvahmRUHMZe2Ah1awTFj47fYc2sVdLFm0Nf4cyNSrZTgSG22wjn3TkxZGYyFeRY4E38BOhl/8fld8J765ezv3OC9VwHvAl+a2Q0x42ta4LuGdsaV/wvWN00i5keCeDoCzZxzRznnFgbrmpD4bqb1MeuTibOqHsPfzdQteD0U3z30dMw2LYDz+PG5+EOwPplzcQn+XPTAd6P0wnf3xZqO71KaAvwq2P6SYF15dQn+fOUG+4yP81KgcQXnrD4+qSrLZ3Hfv9KByL/Hd5XNCj7TL/jvmJWKYo5VGBdz7F1xX+BbXxIKujub47vK0q2Y1D6HSKVoDI7Inn6KH3Mz1Dk3q3ShmVV467FzbgP+4nmJmR2Kv8DcjP+L9X7gG2A18JsydrEmifjWucR35ABsIvFf+C1j1icTZ1UtBD4HhpjZQvz4m7luz9vYv8G3Stxaxj6+SuI4H5WeCzObjx9L9Fszm+6cW2tm9YHe+G6Vu0vfFLQoJWMzvotpKvBoog1c3ADdON/gW/1SNQB41Dn3wzNxrHLPjnkOn9CVik22XgMuMLP9XOJxOL3wfwDPj3t/3bjtkklE4zXBnxuRaqUER2RPpQNtf7g11szygMGp7MQ5txK41sz+BzgiWPwS0A8ocs59mIZY4y0EzjGz451zb8QsH4Qfg/OjZ/yUEWci3+PHulTIOefMbBa+leMpYH/27J4Cfy6OA953aXh+T3DMsfg7qa7BJ3D18C0w8bc5D0uwi+/x44di9/mtmS3Cd6/9q4JkJpEPgbpmdoBzLpXn2xTw45jPT/HYOH83VFmJxN3BPu8xs9jbxDGzJsAtwCfs+eiBz/jxd6RXgn1X9F1pC6wsP3qRqlOCI7KnD/C/yH9nZiX4C83Y8t8CZtYIPy7jz/gL205860Fj/BgbgnXnA6+Z2R/xd+3UxbcanQ30cc59V4XYZ+Bv/33SzCbguyEG47tmLnbOlSQZZyL/DxhlZufiuzq2BclRWR7Djxd6AN+asyBu/Q34rrnXzexefOtVY/wF9CDn3I+ehFsR59wyM3sC3zLxO+fcV2b2JjDOzNYBG4Hh+IQr0ec70czOxHfpbXTOrQGuwI/tednM/oTvAmwGdMIP2i7vrrrXg39/QWoP8HsJKDSz9/BJxq9J/KDASnPOfWBmFwMP47+PD+A/22H4rst9gF+5PZ+BMwe4LvhuvQmcCAxMsPsyvyvBuKxfAPel8/OIJBT2KGcVlUwX/nvnz8FlrO+Af7rrd/gL00TgQmLuFgq2W0NwFxW+tWAa8D7+LqWt+MG8g+L2XR8/vuJD/F+6m4LtbiLBHTRx73XA5Aq22Q+fXGwM9v8uMCRmfYVxkvjOmJb4QcHbgnUL4s5lmwSxvB2su6WMWA/AX2C/xA/mXoe/i2pIBZ+xW7DfHgnW/Qx/q/jdMZ/lxSDuDcC9+FaHPe42w1/YFwV17tjz7rif4S/uG4Jz+gV+DFPPJL5rbwHT45aVnt8Ly3hPs+B4/wnKn/FdTfF1MoNK3kUV855j8a1sXwd18Bk+KW2dYNv6+JafdcH5/As+WUnquxKsOz5YdkTYvwdUol/MOYeIiKRf8AC8u4H9XNVa5yLBzO7HJzcVPihRpKp0F5WISPWZhR8wPSrsQMJmZi3xA9onhB2L1A5KcEREqonzTyY+H9/1Vdu1AcY5516vaEORdFAXlYiIiESOWnBEREQkcpTgiIiISOQowREREZHIUYIjIiIikaMER0RERCLn/wMe55F9lWTPt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47" y="1836667"/>
            <a:ext cx="4924591" cy="31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3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25" name="그래픽 15">
            <a:extLst>
              <a:ext uri="{FF2B5EF4-FFF2-40B4-BE49-F238E27FC236}">
                <a16:creationId xmlns:a16="http://schemas.microsoft.com/office/drawing/2014/main" id="{6A0CBCD7-5317-4CEE-A6D2-8CE3D1BE867F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178C808-171B-4BE1-A251-315C01ED4767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3B19FD-5FC3-42AA-A88C-13C59FB1CFC4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D47238C-416A-4C32-A6D9-7A1B152C032C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5B3949-EE7F-49AE-BBAA-F1FB1923E07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D7F760D-CCBB-4467-862D-F91C8CBD106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07DA002-B134-4F3D-987E-75B22A54BF4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86E4EA1-C473-492C-AA6B-EBD60EAFE6F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C7E5E1E-E231-4211-8E3C-1A9215ABE32D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C7B624E-EF5C-432D-AD48-3FA7096CB538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A41CEEC-B58F-4F14-A36C-06AEFB9DB83B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74999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MNIST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9189" y="1301272"/>
            <a:ext cx="6413622" cy="425545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  <a:endParaRPr lang="en-US" altLang="ko-KR" sz="2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지도학습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각 이미지가 담고 있는 숫자가 레이블로 지정됨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분류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이미지 데이터를 분석하여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부터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9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까지의 숫자로 분류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이미지 그림을 총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개의 클래스로 분류하는 다중 클래스 분류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다항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분류라고도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불림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배치 또는 온라인 학습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둘다 가능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모델에 따라 처리 방법이 다름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085850" lvl="2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확률적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경사하강법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배치와 온라인 학습 모두 지원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085850" lvl="2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랜덤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포레스트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분류기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배치학습</a:t>
            </a: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57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74999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MNIST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12" y="1781729"/>
            <a:ext cx="9957973" cy="1306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69" y="2960943"/>
            <a:ext cx="4622850" cy="25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74999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MNIST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15" y="1061020"/>
            <a:ext cx="4010585" cy="46488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21" y="2593829"/>
            <a:ext cx="1856669" cy="15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74999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MNIST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76" y="2553984"/>
            <a:ext cx="7270046" cy="17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이진 분류기 훈련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63541"/>
          <a:stretch/>
        </p:blipFill>
        <p:spPr>
          <a:xfrm>
            <a:off x="2246194" y="1714510"/>
            <a:ext cx="8004895" cy="1017211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246194" y="3275960"/>
            <a:ext cx="8004895" cy="1869990"/>
            <a:chOff x="2246194" y="3275960"/>
            <a:chExt cx="8004895" cy="186999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rcRect t="32976"/>
            <a:stretch/>
          </p:blipFill>
          <p:spPr>
            <a:xfrm>
              <a:off x="2246194" y="3275960"/>
              <a:ext cx="8004895" cy="186999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449" y="4779591"/>
              <a:ext cx="1314633" cy="22863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0776" y="4012074"/>
              <a:ext cx="523948" cy="28579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3257" y="3976825"/>
              <a:ext cx="1962424" cy="41915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6381" y="4736722"/>
              <a:ext cx="1133633" cy="314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272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이진 분류기 훈련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472" y="2807882"/>
            <a:ext cx="4831053" cy="12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6783</TotalTime>
  <Words>504</Words>
  <Application>Microsoft Office PowerPoint</Application>
  <PresentationFormat>와이드스크린</PresentationFormat>
  <Paragraphs>145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Noto Sans KR Black</vt:lpstr>
      <vt:lpstr>Arial</vt:lpstr>
      <vt:lpstr>Noto Sans KR Bold</vt:lpstr>
      <vt:lpstr>Noto Sans KR Regular</vt:lpstr>
      <vt:lpstr>맑은 고딕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Shanghuen Park</cp:lastModifiedBy>
  <cp:revision>200</cp:revision>
  <dcterms:created xsi:type="dcterms:W3CDTF">2021-02-04T01:39:12Z</dcterms:created>
  <dcterms:modified xsi:type="dcterms:W3CDTF">2022-02-17T00:45:14Z</dcterms:modified>
</cp:coreProperties>
</file>